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6" r:id="rId5"/>
    <p:sldId id="258" r:id="rId6"/>
    <p:sldId id="257" r:id="rId7"/>
    <p:sldId id="259" r:id="rId8"/>
    <p:sldId id="268" r:id="rId9"/>
    <p:sldId id="269" r:id="rId10"/>
    <p:sldId id="266" r:id="rId11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288"/>
  </p:normalViewPr>
  <p:slideViewPr>
    <p:cSldViewPr snapToGrid="0" snapToObjects="1" showGuides="1">
      <p:cViewPr varScale="1">
        <p:scale>
          <a:sx n="107" d="100"/>
          <a:sy n="107" d="100"/>
        </p:scale>
        <p:origin x="13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206444183848973E-2"/>
          <c:y val="2.5224786213845555E-2"/>
          <c:w val="0.9168433983226576"/>
          <c:h val="0.806335154209832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F5-084B-9211-911E43467D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F5-084B-9211-911E43467DC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F5-084B-9211-911E43467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33874399"/>
        <c:axId val="1932068463"/>
      </c:barChart>
      <c:catAx>
        <c:axId val="19338743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LID4096"/>
          </a:p>
        </c:txPr>
        <c:crossAx val="1932068463"/>
        <c:crosses val="autoZero"/>
        <c:auto val="1"/>
        <c:lblAlgn val="ctr"/>
        <c:lblOffset val="100"/>
        <c:noMultiLvlLbl val="0"/>
      </c:catAx>
      <c:valAx>
        <c:axId val="1932068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LID4096"/>
          </a:p>
        </c:txPr>
        <c:crossAx val="19338743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672210873543228"/>
          <c:y val="0.92910021714117252"/>
          <c:w val="0.46655578252913543"/>
          <c:h val="7.08997828588274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defRPr>
          </a:pPr>
          <a:endParaRPr lang="LID4096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5C365-1C26-6946-87AF-75D6A7DF4277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FFFB7-F2A5-7347-AEB2-258A388E9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42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haagahelia.sharepoint.com/sites/HHkuvapankki/Shared%20Documents/Forms/AllItems.aspx?viewid=7deba41b-50a9-4c75-a5e7-25735f49b7cc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6B628-BFED-FA4D-A06C-0525A9813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1773238"/>
            <a:ext cx="11125200" cy="1808941"/>
          </a:xfrm>
        </p:spPr>
        <p:txBody>
          <a:bodyPr bIns="0" anchor="b" anchorCtr="0">
            <a:normAutofit/>
          </a:bodyPr>
          <a:lstStyle>
            <a:lvl1pPr algn="l">
              <a:lnSpc>
                <a:spcPts val="5500"/>
              </a:lnSpc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B839A5-1182-6945-B986-217B82B3AC8A}"/>
              </a:ext>
            </a:extLst>
          </p:cNvPr>
          <p:cNvSpPr/>
          <p:nvPr userDrawn="1"/>
        </p:nvSpPr>
        <p:spPr>
          <a:xfrm>
            <a:off x="0" y="-204438"/>
            <a:ext cx="12192000" cy="70624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86A543E-9917-B841-9AEB-86C49D0B0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3955258"/>
            <a:ext cx="11125200" cy="581375"/>
          </a:xfrm>
        </p:spPr>
        <p:txBody>
          <a:bodyPr bIns="0" numCol="1" anchor="t" anchorCtr="0"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BE7B5-78F9-E34B-B1C6-AAE429BE65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4551998"/>
            <a:ext cx="3030536" cy="365125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35B864B8-8D08-7B43-B4FB-B2FB41A5D9E3}" type="datetime1">
              <a:rPr lang="fi-FI" smtClean="0"/>
              <a:t>8.8.2024</a:t>
            </a:fld>
            <a:endParaRPr lang="en-GB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1C7B06C5-3A2A-724C-8BFB-C168F115C6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36397" y="4852367"/>
            <a:ext cx="4439666" cy="141795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38E54-5268-3B4D-A8E4-50D192545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0863" y="6288437"/>
            <a:ext cx="9223921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1ACF3-B1AE-4247-A41A-4A599C230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025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End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omputer sitting on top of a table&#10;&#10;Description automatically generated">
            <a:extLst>
              <a:ext uri="{FF2B5EF4-FFF2-40B4-BE49-F238E27FC236}">
                <a16:creationId xmlns:a16="http://schemas.microsoft.com/office/drawing/2014/main" id="{8EEFCBFA-BDAD-D34C-9A8B-2F7C8A8AFA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123709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F470768-DFDA-C045-91C3-E4A4C8EF2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796402"/>
            <a:ext cx="5616575" cy="1265196"/>
          </a:xfrm>
        </p:spPr>
        <p:txBody>
          <a:bodyPr anchor="ctr" anchorCtr="0">
            <a:normAutofit/>
          </a:bodyPr>
          <a:lstStyle>
            <a:lvl1pPr algn="l">
              <a:lnSpc>
                <a:spcPts val="4800"/>
              </a:lnSpc>
              <a:defRPr sz="44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CC707F25-B2A1-2843-BAC7-68171ECBA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0" y="4061598"/>
            <a:ext cx="5580062" cy="1672452"/>
          </a:xfrm>
        </p:spPr>
        <p:txBody>
          <a:bodyPr bIns="0" numCol="1" anchor="b" anchorCtr="0"/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lnSpc>
                <a:spcPts val="2400"/>
              </a:lnSpc>
              <a:spcBef>
                <a:spcPts val="600"/>
              </a:spcBef>
            </a:pPr>
            <a:r>
              <a:rPr lang="en-US" sz="1800">
                <a:solidFill>
                  <a:schemeClr val="accent1"/>
                </a:solidFill>
              </a:rPr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2D3CFF-BC30-A24C-A6C5-01B20436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A85A-FC56-D34C-9AA6-ECC3D2586F37}" type="datetime1">
              <a:rPr lang="fi-FI" smtClean="0"/>
              <a:t>8.8.2024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548CD3-7FE6-7241-984C-E2104526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855EF8-B435-1E4D-A91A-7793311A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156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2Column_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ECB7D-5CE1-9F42-AF98-A7BDF7CB7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125200" cy="12239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FF869-0A57-8744-AF43-1DD5F0265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4" y="1773238"/>
            <a:ext cx="11125198" cy="414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2D3CFF-BC30-A24C-A6C5-01B20436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6EEF-E660-7844-8930-418AFF95EA40}" type="datetime1">
              <a:rPr lang="fi-FI" smtClean="0"/>
              <a:t>8.8.2024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548CD3-7FE6-7241-984C-E2104526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855EF8-B435-1E4D-A91A-7793311A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9227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2column_Subheadline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ECB7D-5CE1-9F42-AF98-A7BDF7CB7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125200" cy="12239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68CF3-D9B4-FF41-BDA1-3F28E81C1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773238"/>
            <a:ext cx="11125199" cy="576262"/>
          </a:xfrm>
        </p:spPr>
        <p:txBody>
          <a:bodyPr numCol="1" anchor="t" anchorCtr="0"/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FF869-0A57-8744-AF43-1DD5F0265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4" y="2349500"/>
            <a:ext cx="11125198" cy="3563938"/>
          </a:xfrm>
        </p:spPr>
        <p:txBody>
          <a:bodyPr/>
          <a:lstStyle>
            <a:lvl1pPr marL="288000" indent="-288000">
              <a:buFont typeface="+mj-lt"/>
              <a:buAutoNum type="arabicPeriod"/>
              <a:defRPr/>
            </a:lvl1pPr>
            <a:lvl2pPr marL="720000">
              <a:defRPr/>
            </a:lvl2pPr>
            <a:lvl3pPr marL="1080000">
              <a:defRPr/>
            </a:lvl3pPr>
            <a:lvl4pPr marL="1440000">
              <a:defRPr/>
            </a:lvl4pPr>
            <a:lvl5pPr marL="180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2D3CFF-BC30-A24C-A6C5-01B20436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0C7EC-C1C1-9849-A573-7692478FCD52}" type="datetime1">
              <a:rPr lang="fi-FI" smtClean="0"/>
              <a:t>8.8.2024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548CD3-7FE6-7241-984C-E2104526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855EF8-B435-1E4D-A91A-7793311A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484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_Comparison_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ECB7D-5CE1-9F42-AF98-A7BDF7CB7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125200" cy="12144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FF869-0A57-8744-AF43-1DD5F0265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4" y="1773239"/>
            <a:ext cx="5365750" cy="41402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B51DBAD3-72AB-224A-860C-9CB2F35578EA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86646" y="1773239"/>
            <a:ext cx="5389417" cy="41402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2D3CFF-BC30-A24C-A6C5-01B20436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F3FE-30BE-2040-9151-6FBC4992BF4F}" type="datetime1">
              <a:rPr lang="fi-FI" smtClean="0"/>
              <a:t>8.8.2024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548CD3-7FE6-7241-984C-E2104526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855EF8-B435-1E4D-A91A-7793311A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761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0802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1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ECB7D-5CE1-9F42-AF98-A7BDF7CB7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125200" cy="12239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FF869-0A57-8744-AF43-1DD5F0265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4" y="1773238"/>
            <a:ext cx="11125198" cy="41402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2D3CFF-BC30-A24C-A6C5-01B20436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CD7B-6966-E249-89F2-D46BDFBF56BE}" type="datetime1">
              <a:rPr lang="fi-FI" smtClean="0"/>
              <a:t>8.8.2024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548CD3-7FE6-7241-984C-E2104526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855EF8-B435-1E4D-A91A-7793311A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5579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_1Column_Subheadline_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EB26B0A7-DD87-684D-A3EE-AEFC507F7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125200" cy="12188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95B0400-B942-424D-A30A-B748E6B48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768125"/>
            <a:ext cx="11125199" cy="581375"/>
          </a:xfrm>
        </p:spPr>
        <p:txBody>
          <a:bodyPr bIns="0" numCol="1" anchor="t" anchorCtr="0"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ECC87E21-AFBF-8743-88CC-D9BE2CF2B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4" y="2353911"/>
            <a:ext cx="11125198" cy="3559527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2D3CFF-BC30-A24C-A6C5-01B20436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CD7B-6966-E249-89F2-D46BDFBF56BE}" type="datetime1">
              <a:rPr lang="fi-FI" smtClean="0"/>
              <a:t>8.8.2024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548CD3-7FE6-7241-984C-E2104526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855EF8-B435-1E4D-A91A-7793311A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60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Comparison_Subheadline_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ECB7D-5CE1-9F42-AF98-A7BDF7CB7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125200" cy="12144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68CF3-D9B4-FF41-BDA1-3F28E81C1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68125"/>
            <a:ext cx="5365750" cy="581375"/>
          </a:xfrm>
        </p:spPr>
        <p:txBody>
          <a:bodyPr bIns="0" numCol="1" anchor="t" anchorCtr="0"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FF869-0A57-8744-AF43-1DD5F0265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4" y="2353911"/>
            <a:ext cx="5365750" cy="3559527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077475C-7FF0-A24E-9A6A-5F7F5F34029E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86645" y="1768125"/>
            <a:ext cx="5389417" cy="581375"/>
          </a:xfrm>
        </p:spPr>
        <p:txBody>
          <a:bodyPr bIns="0" numCol="1" anchor="t" anchorCtr="0"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B51DBAD3-72AB-224A-860C-9CB2F35578EA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86645" y="2353911"/>
            <a:ext cx="5389417" cy="3559527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2D3CFF-BC30-A24C-A6C5-01B20436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F3FE-30BE-2040-9151-6FBC4992BF4F}" type="datetime1">
              <a:rPr lang="fi-FI" smtClean="0"/>
              <a:t>8.8.2024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548CD3-7FE6-7241-984C-E2104526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855EF8-B435-1E4D-A91A-7793311A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464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_1Column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ECB7D-5CE1-9F42-AF98-A7BDF7CB7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125200" cy="12239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FF869-0A57-8744-AF43-1DD5F0265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4" y="1773238"/>
            <a:ext cx="11125198" cy="4140200"/>
          </a:xfrm>
        </p:spPr>
        <p:txBody>
          <a:bodyPr numCol="1"/>
          <a:lstStyle>
            <a:lvl1pPr marL="360000" indent="-360000">
              <a:buFont typeface="+mj-lt"/>
              <a:buAutoNum type="arabicPeriod"/>
              <a:defRPr/>
            </a:lvl1pPr>
            <a:lvl2pPr marL="864000">
              <a:defRPr/>
            </a:lvl2pPr>
            <a:lvl3pPr marL="1296000">
              <a:defRPr/>
            </a:lvl3pPr>
            <a:lvl4pPr marL="1728000">
              <a:defRPr/>
            </a:lvl4pPr>
            <a:lvl5pPr marL="216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2D3CFF-BC30-A24C-A6C5-01B20436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CD7B-6966-E249-89F2-D46BDFBF56BE}" type="datetime1">
              <a:rPr lang="fi-FI" smtClean="0"/>
              <a:t>8.8.2024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548CD3-7FE6-7241-984C-E2104526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855EF8-B435-1E4D-A91A-7793311A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143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_Pictur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583F09-A9DA-B342-BB3A-954CD8ACEA5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096000" cy="6137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18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 sz="14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fi-FI" dirty="0" err="1"/>
              <a:t>Click</a:t>
            </a:r>
            <a:r>
              <a:rPr lang="fi-FI" dirty="0"/>
              <a:t> on box to </a:t>
            </a:r>
            <a:r>
              <a:rPr lang="fi-FI" dirty="0" err="1"/>
              <a:t>insert</a:t>
            </a:r>
            <a:r>
              <a:rPr lang="fi-FI" dirty="0"/>
              <a:t>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709199-1A6D-6C4A-B892-0A943A678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7475" y="549274"/>
            <a:ext cx="5208587" cy="1223963"/>
          </a:xfrm>
        </p:spPr>
        <p:txBody>
          <a:bodyPr bIns="0" anchor="t" anchorCtr="0"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E8F10A0-07C7-2B4F-915C-60F6F98248B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467478" y="1773238"/>
            <a:ext cx="5208584" cy="576262"/>
          </a:xfrm>
        </p:spPr>
        <p:txBody>
          <a:bodyPr numCol="1" anchor="t" anchorCtr="0"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A05DC70D-4978-4940-8F72-1AF40D1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7476" y="2349500"/>
            <a:ext cx="5208585" cy="35639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77172-FD0A-3C43-872F-022BE8958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192A-D52B-F541-B2AA-4AEB9388F1F7}" type="datetime1">
              <a:rPr lang="fi-FI" smtClean="0"/>
              <a:t>8.8.2024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B4603D-E2FA-3D4D-B491-5FD2BBA89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F301F-07A5-F14E-8820-FA17F7B41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E4503D-832D-474C-8435-EBAEDCFABD84}"/>
              </a:ext>
            </a:extLst>
          </p:cNvPr>
          <p:cNvSpPr/>
          <p:nvPr userDrawn="1"/>
        </p:nvSpPr>
        <p:spPr>
          <a:xfrm>
            <a:off x="461394" y="1588571"/>
            <a:ext cx="5173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>
                <a:solidFill>
                  <a:schemeClr val="tx1"/>
                </a:solidFill>
              </a:rPr>
              <a:t>Haaga-Helian brändikuvat löytyvät </a:t>
            </a:r>
            <a:r>
              <a:rPr lang="fi-FI" dirty="0">
                <a:solidFill>
                  <a:schemeClr val="tx1"/>
                </a:solidFill>
                <a:hlinkClick r:id="rId2"/>
              </a:rPr>
              <a:t>kuvapankista</a:t>
            </a:r>
            <a:r>
              <a:rPr lang="fi-FI" dirty="0">
                <a:solidFill>
                  <a:schemeClr val="tx1"/>
                </a:solidFill>
              </a:rPr>
              <a:t>: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5744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_Graphics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ECB7D-5CE1-9F42-AF98-A7BDF7CB7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125200" cy="12239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FF869-0A57-8744-AF43-1DD5F0265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4" y="1773238"/>
            <a:ext cx="5365749" cy="41402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Chart Placeholder 5" title="Decorative">
            <a:extLst>
              <a:ext uri="{FF2B5EF4-FFF2-40B4-BE49-F238E27FC236}">
                <a16:creationId xmlns:a16="http://schemas.microsoft.com/office/drawing/2014/main" id="{DC5ECAD0-3CB0-AF46-B814-4947CD958BAF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275388" y="1773238"/>
            <a:ext cx="5437187" cy="41402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2D3CFF-BC30-A24C-A6C5-01B20436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FAA2-2B3E-264C-A42F-2D6D3EF33A3C}" type="datetime1">
              <a:rPr lang="fi-FI" smtClean="0"/>
              <a:t>8.8.2024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548CD3-7FE6-7241-984C-E2104526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855EF8-B435-1E4D-A91A-7793311A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‹#›</a:t>
            </a:fld>
            <a:endParaRPr lang="en-GB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16665C96-B5B1-6C4A-B36E-E79733B1F694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301042386"/>
              </p:ext>
            </p:extLst>
          </p:nvPr>
        </p:nvGraphicFramePr>
        <p:xfrm>
          <a:off x="12761647" y="1989138"/>
          <a:ext cx="5437187" cy="3744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4500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_Four_Column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ECB7D-5CE1-9F42-AF98-A7BDF7CB7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125200" cy="122131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2" title="Decorative">
            <a:extLst>
              <a:ext uri="{FF2B5EF4-FFF2-40B4-BE49-F238E27FC236}">
                <a16:creationId xmlns:a16="http://schemas.microsoft.com/office/drawing/2014/main" id="{8E288490-9DAE-8C48-AC5A-D367464AA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25" y="1770593"/>
            <a:ext cx="2484437" cy="792000"/>
          </a:xfrm>
          <a:solidFill>
            <a:schemeClr val="accent1"/>
          </a:solidFill>
        </p:spPr>
        <p:txBody>
          <a:bodyPr lIns="144000" tIns="108000" rIns="144000" bIns="108000" numCol="1" anchor="ctr" anchorCtr="0">
            <a:normAutofit/>
          </a:bodyPr>
          <a:lstStyle>
            <a:lvl1pPr marL="0" indent="0" algn="ctr">
              <a:lnSpc>
                <a:spcPts val="18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6283EB9E-6984-944A-AC44-550DEAEEE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2925" y="2732423"/>
            <a:ext cx="2484438" cy="3181015"/>
          </a:xfrm>
        </p:spPr>
        <p:txBody>
          <a:bodyPr numCol="1"/>
          <a:lstStyle>
            <a:lvl1pPr marL="216000" indent="-216000">
              <a:lnSpc>
                <a:spcPts val="1800"/>
              </a:lnSpc>
              <a:buFont typeface="Wingdings" pitchFamily="2" charset="2"/>
              <a:buChar char="§"/>
              <a:defRPr sz="1600"/>
            </a:lvl1pPr>
            <a:lvl2pPr marL="432000">
              <a:lnSpc>
                <a:spcPts val="1600"/>
              </a:lnSpc>
              <a:defRPr sz="1400"/>
            </a:lvl2pPr>
            <a:lvl3pPr marL="648000">
              <a:lnSpc>
                <a:spcPts val="1600"/>
              </a:lnSpc>
              <a:defRPr sz="1400"/>
            </a:lvl3pPr>
            <a:lvl4pPr marL="864000">
              <a:lnSpc>
                <a:spcPts val="1600"/>
              </a:lnSpc>
              <a:defRPr sz="1400"/>
            </a:lvl4pPr>
            <a:lvl5pPr marL="1080000">
              <a:lnSpc>
                <a:spcPts val="1600"/>
              </a:lnSpc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2" title="Decorative">
            <a:extLst>
              <a:ext uri="{FF2B5EF4-FFF2-40B4-BE49-F238E27FC236}">
                <a16:creationId xmlns:a16="http://schemas.microsoft.com/office/drawing/2014/main" id="{26AE33B4-8BD9-EC42-A813-157460FAB09F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392944" y="1770593"/>
            <a:ext cx="2515731" cy="792000"/>
          </a:xfrm>
          <a:solidFill>
            <a:schemeClr val="accent1"/>
          </a:solidFill>
        </p:spPr>
        <p:txBody>
          <a:bodyPr lIns="144000" tIns="108000" rIns="144000" bIns="108000" numCol="1" anchor="ctr" anchorCtr="0">
            <a:normAutofit/>
          </a:bodyPr>
          <a:lstStyle>
            <a:lvl1pPr marL="0" indent="0" algn="ctr">
              <a:lnSpc>
                <a:spcPts val="18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7EA4EBD6-E495-C946-9015-EFD0792F61A8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3404877" y="2732423"/>
            <a:ext cx="2515731" cy="3181015"/>
          </a:xfrm>
        </p:spPr>
        <p:txBody>
          <a:bodyPr numCol="1"/>
          <a:lstStyle>
            <a:lvl1pPr marL="216000" indent="-216000">
              <a:lnSpc>
                <a:spcPts val="1800"/>
              </a:lnSpc>
              <a:buFont typeface="Wingdings" pitchFamily="2" charset="2"/>
              <a:buChar char="§"/>
              <a:defRPr sz="1600"/>
            </a:lvl1pPr>
            <a:lvl2pPr marL="432000">
              <a:lnSpc>
                <a:spcPts val="1600"/>
              </a:lnSpc>
              <a:defRPr sz="1400"/>
            </a:lvl2pPr>
            <a:lvl3pPr marL="648000">
              <a:lnSpc>
                <a:spcPts val="1600"/>
              </a:lnSpc>
              <a:defRPr sz="1400"/>
            </a:lvl3pPr>
            <a:lvl4pPr marL="864000">
              <a:lnSpc>
                <a:spcPts val="1600"/>
              </a:lnSpc>
              <a:defRPr sz="1400"/>
            </a:lvl4pPr>
            <a:lvl5pPr marL="1080000">
              <a:lnSpc>
                <a:spcPts val="1600"/>
              </a:lnSpc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2" title="Decorative">
            <a:extLst>
              <a:ext uri="{FF2B5EF4-FFF2-40B4-BE49-F238E27FC236}">
                <a16:creationId xmlns:a16="http://schemas.microsoft.com/office/drawing/2014/main" id="{68BE045E-8E28-0D45-9823-F5C43CEB1D3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6283538" y="1770593"/>
            <a:ext cx="2504862" cy="792000"/>
          </a:xfrm>
          <a:solidFill>
            <a:schemeClr val="accent1"/>
          </a:solidFill>
        </p:spPr>
        <p:txBody>
          <a:bodyPr lIns="144000" tIns="108000" rIns="144000" bIns="108000" numCol="1" anchor="ctr" anchorCtr="0">
            <a:normAutofit/>
          </a:bodyPr>
          <a:lstStyle>
            <a:lvl1pPr marL="0" indent="0" algn="ctr">
              <a:lnSpc>
                <a:spcPts val="18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F32E1E8B-12C0-1F44-9884-A0BE1104DEF0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6271394" y="2732423"/>
            <a:ext cx="2511167" cy="3181015"/>
          </a:xfrm>
        </p:spPr>
        <p:txBody>
          <a:bodyPr numCol="1"/>
          <a:lstStyle>
            <a:lvl1pPr marL="216000" indent="-216000">
              <a:lnSpc>
                <a:spcPts val="1800"/>
              </a:lnSpc>
              <a:buFont typeface="Wingdings" pitchFamily="2" charset="2"/>
              <a:buChar char="§"/>
              <a:defRPr sz="1600"/>
            </a:lvl1pPr>
            <a:lvl2pPr marL="432000">
              <a:lnSpc>
                <a:spcPts val="1600"/>
              </a:lnSpc>
              <a:defRPr sz="1400"/>
            </a:lvl2pPr>
            <a:lvl3pPr marL="648000">
              <a:lnSpc>
                <a:spcPts val="1600"/>
              </a:lnSpc>
              <a:defRPr sz="1400"/>
            </a:lvl3pPr>
            <a:lvl4pPr marL="864000">
              <a:lnSpc>
                <a:spcPts val="1600"/>
              </a:lnSpc>
              <a:defRPr sz="1400"/>
            </a:lvl4pPr>
            <a:lvl5pPr marL="1080000">
              <a:lnSpc>
                <a:spcPts val="1600"/>
              </a:lnSpc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2" title="Decorative">
            <a:extLst>
              <a:ext uri="{FF2B5EF4-FFF2-40B4-BE49-F238E27FC236}">
                <a16:creationId xmlns:a16="http://schemas.microsoft.com/office/drawing/2014/main" id="{4303AA4A-2AA0-654E-ACED-3CB2C390E194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9148762" y="1770593"/>
            <a:ext cx="2519363" cy="792000"/>
          </a:xfrm>
          <a:solidFill>
            <a:schemeClr val="accent1"/>
          </a:solidFill>
        </p:spPr>
        <p:txBody>
          <a:bodyPr lIns="144000" tIns="108000" rIns="144000" bIns="108000" numCol="1" anchor="ctr" anchorCtr="0">
            <a:normAutofit/>
          </a:bodyPr>
          <a:lstStyle>
            <a:lvl1pPr marL="0" indent="0" algn="ctr">
              <a:lnSpc>
                <a:spcPts val="18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2B87788B-03D7-A041-A8E3-69FB4BF50960}"/>
              </a:ext>
            </a:extLst>
          </p:cNvPr>
          <p:cNvSpPr>
            <a:spLocks noGrp="1"/>
          </p:cNvSpPr>
          <p:nvPr>
            <p:ph sz="half" idx="21"/>
          </p:nvPr>
        </p:nvSpPr>
        <p:spPr>
          <a:xfrm>
            <a:off x="9156699" y="2732423"/>
            <a:ext cx="2519363" cy="3181015"/>
          </a:xfrm>
        </p:spPr>
        <p:txBody>
          <a:bodyPr numCol="1"/>
          <a:lstStyle>
            <a:lvl1pPr marL="216000" indent="-216000">
              <a:lnSpc>
                <a:spcPts val="1800"/>
              </a:lnSpc>
              <a:buFont typeface="Wingdings" pitchFamily="2" charset="2"/>
              <a:buChar char="§"/>
              <a:defRPr sz="1600"/>
            </a:lvl1pPr>
            <a:lvl2pPr marL="432000">
              <a:lnSpc>
                <a:spcPts val="1600"/>
              </a:lnSpc>
              <a:defRPr sz="1400"/>
            </a:lvl2pPr>
            <a:lvl3pPr marL="648000">
              <a:lnSpc>
                <a:spcPts val="1600"/>
              </a:lnSpc>
              <a:defRPr sz="1400"/>
            </a:lvl3pPr>
            <a:lvl4pPr marL="864000">
              <a:lnSpc>
                <a:spcPts val="1600"/>
              </a:lnSpc>
              <a:defRPr sz="1400"/>
            </a:lvl4pPr>
            <a:lvl5pPr marL="1080000">
              <a:lnSpc>
                <a:spcPts val="1600"/>
              </a:lnSpc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2D3CFF-BC30-A24C-A6C5-01B20436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4A65-8017-1743-A85A-B2A4BB835AE9}" type="datetime1">
              <a:rPr lang="fi-FI" smtClean="0"/>
              <a:t>8.8.2024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548CD3-7FE6-7241-984C-E2104526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855EF8-B435-1E4D-A91A-7793311A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727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1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ECB7D-5CE1-9F42-AF98-A7BDF7CB7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125200" cy="12239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FF869-0A57-8744-AF43-1DD5F0265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4" y="1773238"/>
            <a:ext cx="11125198" cy="4140200"/>
          </a:xfrm>
        </p:spPr>
        <p:txBody>
          <a:bodyPr numCol="1"/>
          <a:lstStyle>
            <a:lvl1pPr marL="360000" indent="-360000">
              <a:buFontTx/>
              <a:buNone/>
              <a:defRPr/>
            </a:lvl1pPr>
            <a:lvl2pPr marL="864000">
              <a:defRPr/>
            </a:lvl2pPr>
            <a:lvl3pPr marL="1296000">
              <a:defRPr/>
            </a:lvl3pPr>
            <a:lvl4pPr marL="1728000">
              <a:defRPr/>
            </a:lvl4pPr>
            <a:lvl5pPr marL="216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2D3CFF-BC30-A24C-A6C5-01B20436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CD7B-6966-E249-89F2-D46BDFBF56BE}" type="datetime1">
              <a:rPr lang="fi-FI" smtClean="0"/>
              <a:t>8.8.2024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548CD3-7FE6-7241-984C-E2104526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855EF8-B435-1E4D-A91A-7793311A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89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863482-3E3E-724A-87A8-CA82245B7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125200" cy="1223963"/>
          </a:xfrm>
          <a:prstGeom prst="rect">
            <a:avLst/>
          </a:prstGeom>
        </p:spPr>
        <p:txBody>
          <a:bodyPr vert="horz" lIns="0" tIns="0" rIns="0" bIns="3600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C45BB-E865-604D-BAD8-9A4AAA649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773238"/>
            <a:ext cx="11125200" cy="4140200"/>
          </a:xfrm>
          <a:prstGeom prst="rect">
            <a:avLst/>
          </a:prstGeom>
        </p:spPr>
        <p:txBody>
          <a:bodyPr vert="horz" lIns="0" tIns="0" rIns="0" bIns="36000" numCol="2" spcCol="36000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BB03F7-6D8B-994F-B00B-57FCFD1550EE}"/>
              </a:ext>
            </a:extLst>
          </p:cNvPr>
          <p:cNvSpPr/>
          <p:nvPr userDrawn="1"/>
        </p:nvSpPr>
        <p:spPr>
          <a:xfrm>
            <a:off x="0" y="6136545"/>
            <a:ext cx="12192000" cy="7214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BC0EF-580B-7B4D-8051-A442671FE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288437"/>
            <a:ext cx="1864203" cy="36512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>
              <a:defRPr sz="1000">
                <a:solidFill>
                  <a:schemeClr val="accent2"/>
                </a:solidFill>
              </a:defRPr>
            </a:lvl1pPr>
          </a:lstStyle>
          <a:p>
            <a:fld id="{45F98643-D206-614D-B596-3C8548138211}" type="datetime1">
              <a:rPr lang="fi-FI" smtClean="0"/>
              <a:t>8.8.2024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AB0CA-CA1F-FC45-B0C9-FA79FC6B52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15066" y="6288437"/>
            <a:ext cx="7359718" cy="36512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endParaRPr lang="en-GB" dirty="0">
              <a:solidFill>
                <a:schemeClr val="accent2"/>
              </a:solidFill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B037C8E5-D5A4-4544-8E1A-4F9421027E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/>
          <a:srcRect t="16005" b="22114"/>
          <a:stretch/>
        </p:blipFill>
        <p:spPr>
          <a:xfrm>
            <a:off x="9774784" y="6136545"/>
            <a:ext cx="1295400" cy="72145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3BE1B-B189-8D41-8637-DAFFE0A4F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1759" y="6288437"/>
            <a:ext cx="3094304" cy="36512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r">
              <a:defRPr sz="1000">
                <a:solidFill>
                  <a:schemeClr val="accent2"/>
                </a:solidFill>
              </a:defRPr>
            </a:lvl1pPr>
          </a:lstStyle>
          <a:p>
            <a:fld id="{76BAB7ED-EDE9-4D4B-9A2D-30E18C47C16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0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70" r:id="rId3"/>
    <p:sldLayoutId id="2147483653" r:id="rId4"/>
    <p:sldLayoutId id="2147483669" r:id="rId5"/>
    <p:sldLayoutId id="2147483662" r:id="rId6"/>
    <p:sldLayoutId id="2147483664" r:id="rId7"/>
    <p:sldLayoutId id="2147483665" r:id="rId8"/>
    <p:sldLayoutId id="2147483673" r:id="rId9"/>
    <p:sldLayoutId id="2147483667" r:id="rId10"/>
    <p:sldLayoutId id="2147483660" r:id="rId11"/>
    <p:sldLayoutId id="2147483661" r:id="rId12"/>
    <p:sldLayoutId id="2147483672" r:id="rId13"/>
    <p:sldLayoutId id="2147483657" r:id="rId14"/>
  </p:sldLayoutIdLst>
  <p:hf hdr="0"/>
  <p:txStyles>
    <p:titleStyle>
      <a:lvl1pPr algn="l" defTabSz="914400" rtl="0" eaLnBrk="1" latinLnBrk="0" hangingPunct="1">
        <a:lnSpc>
          <a:spcPts val="39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ts val="2200"/>
        </a:lnSpc>
        <a:spcBef>
          <a:spcPts val="800"/>
        </a:spcBef>
        <a:buClr>
          <a:schemeClr val="accent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16000" algn="l" defTabSz="914400" rtl="0" eaLnBrk="1" latinLnBrk="0" hangingPunct="1">
        <a:lnSpc>
          <a:spcPts val="2000"/>
        </a:lnSpc>
        <a:spcBef>
          <a:spcPts val="8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16000" algn="l" defTabSz="914400" rtl="0" eaLnBrk="1" latinLnBrk="0" hangingPunct="1">
        <a:lnSpc>
          <a:spcPts val="2000"/>
        </a:lnSpc>
        <a:spcBef>
          <a:spcPts val="8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16000" algn="l" defTabSz="914400" rtl="0" eaLnBrk="1" latinLnBrk="0" hangingPunct="1">
        <a:lnSpc>
          <a:spcPts val="2000"/>
        </a:lnSpc>
        <a:spcBef>
          <a:spcPts val="8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16000" algn="l" defTabSz="914400" rtl="0" eaLnBrk="1" latinLnBrk="0" hangingPunct="1">
        <a:lnSpc>
          <a:spcPts val="2000"/>
        </a:lnSpc>
        <a:spcBef>
          <a:spcPts val="8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47" userDrawn="1">
          <p15:clr>
            <a:srgbClr val="F26B43"/>
          </p15:clr>
        </p15:guide>
        <p15:guide id="4" pos="7355" userDrawn="1">
          <p15:clr>
            <a:srgbClr val="F26B43"/>
          </p15:clr>
        </p15:guide>
        <p15:guide id="5" orient="horz" pos="346" userDrawn="1">
          <p15:clr>
            <a:srgbClr val="F26B43"/>
          </p15:clr>
        </p15:guide>
        <p15:guide id="6" orient="horz" pos="1117" userDrawn="1">
          <p15:clr>
            <a:srgbClr val="F26B43"/>
          </p15:clr>
        </p15:guide>
        <p15:guide id="7" orient="horz" pos="3725" userDrawn="1">
          <p15:clr>
            <a:srgbClr val="F26B43"/>
          </p15:clr>
        </p15:guide>
        <p15:guide id="8" orient="horz" pos="4178" userDrawn="1">
          <p15:clr>
            <a:srgbClr val="F26B43"/>
          </p15:clr>
        </p15:guide>
        <p15:guide id="9" pos="3727" userDrawn="1">
          <p15:clr>
            <a:srgbClr val="F26B43"/>
          </p15:clr>
        </p15:guide>
        <p15:guide id="10" pos="3953" userDrawn="1">
          <p15:clr>
            <a:srgbClr val="F26B43"/>
          </p15:clr>
        </p15:guide>
        <p15:guide id="11" pos="1912" userDrawn="1">
          <p15:clr>
            <a:srgbClr val="F26B43"/>
          </p15:clr>
        </p15:guide>
        <p15:guide id="12" pos="2139" userDrawn="1">
          <p15:clr>
            <a:srgbClr val="F26B43"/>
          </p15:clr>
        </p15:guide>
        <p15:guide id="13" pos="5541" userDrawn="1">
          <p15:clr>
            <a:srgbClr val="F26B43"/>
          </p15:clr>
        </p15:guide>
        <p15:guide id="14" pos="5768" userDrawn="1">
          <p15:clr>
            <a:srgbClr val="F26B43"/>
          </p15:clr>
        </p15:guide>
        <p15:guide id="15" pos="4067" userDrawn="1">
          <p15:clr>
            <a:srgbClr val="F26B43"/>
          </p15:clr>
        </p15:guide>
        <p15:guide id="16" orient="horz" pos="3861" userDrawn="1">
          <p15:clr>
            <a:srgbClr val="F26B43"/>
          </p15:clr>
        </p15:guide>
        <p15:guide id="17" orient="horz" pos="14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pinto-opas.haaga-helia.fi/en" TargetMode="External"/><Relationship Id="rId2" Type="http://schemas.openxmlformats.org/officeDocument/2006/relationships/hyperlink" Target="https://opinto-opas.haaga-helia.fi/fi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haaga-helia.fi/en/students" TargetMode="External"/><Relationship Id="rId5" Type="http://schemas.openxmlformats.org/officeDocument/2006/relationships/hyperlink" Target="https://www.haaga-helia.fi/en/study/academic-year" TargetMode="External"/><Relationship Id="rId4" Type="http://schemas.openxmlformats.org/officeDocument/2006/relationships/hyperlink" Target="https://lukkarit.haaga-helia.fi/#/schedul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into-opas.haaga-helia.fi/en" TargetMode="External"/><Relationship Id="rId2" Type="http://schemas.openxmlformats.org/officeDocument/2006/relationships/hyperlink" Target="https://opinto-opas.haaga-helia.fi/f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aga-helia.fi/en/lukkarikone-instructions" TargetMode="External"/><Relationship Id="rId2" Type="http://schemas.openxmlformats.org/officeDocument/2006/relationships/hyperlink" Target="https://www.haaga-helia.fi/fi/lukkarikoneen-ohje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ynet.haaga-helia.fi/group/pakki/toteutukselle-ilmoittautuminen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aaga-helia.fi/en/students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088A5-A888-E24C-9E8C-131F880EE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1524000"/>
            <a:ext cx="11125200" cy="2058179"/>
          </a:xfrm>
        </p:spPr>
        <p:txBody>
          <a:bodyPr>
            <a:normAutofit fontScale="90000"/>
          </a:bodyPr>
          <a:lstStyle/>
          <a:p>
            <a:r>
              <a:rPr lang="en-GB" dirty="0"/>
              <a:t>The Study guide, timetable tool (</a:t>
            </a:r>
            <a:r>
              <a:rPr lang="en-GB" dirty="0" err="1"/>
              <a:t>Lukkarikone</a:t>
            </a:r>
            <a:r>
              <a:rPr lang="en-GB" dirty="0"/>
              <a:t>), </a:t>
            </a:r>
            <a:r>
              <a:rPr lang="en-GB" dirty="0" err="1"/>
              <a:t>peppi</a:t>
            </a:r>
            <a:r>
              <a:rPr lang="en-GB" dirty="0"/>
              <a:t> and for students- website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D3DE56-58EC-744D-BFE0-22D8C90799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Guidance for school systems for tutors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DECD0-2225-B444-B642-3639BBB6B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9.8.2024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47D95D-9CDB-D744-A0C6-A352945F6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236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AF165-E514-4FA6-BFF9-485EFF5F0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Study</a:t>
            </a:r>
            <a:r>
              <a:rPr lang="fi-FI" dirty="0"/>
              <a:t> </a:t>
            </a:r>
            <a:r>
              <a:rPr lang="fi-FI" dirty="0" err="1"/>
              <a:t>guide</a:t>
            </a:r>
            <a:r>
              <a:rPr lang="fi-FI" dirty="0"/>
              <a:t>, </a:t>
            </a:r>
            <a:r>
              <a:rPr lang="fi-FI" dirty="0" err="1"/>
              <a:t>timetable</a:t>
            </a:r>
            <a:r>
              <a:rPr lang="fi-FI" dirty="0"/>
              <a:t> </a:t>
            </a:r>
            <a:r>
              <a:rPr lang="fi-FI" dirty="0" err="1"/>
              <a:t>tool</a:t>
            </a:r>
            <a:r>
              <a:rPr lang="fi-FI" dirty="0"/>
              <a:t>, </a:t>
            </a:r>
            <a:r>
              <a:rPr lang="fi-FI" dirty="0" err="1"/>
              <a:t>peppi</a:t>
            </a:r>
            <a:r>
              <a:rPr lang="fi-FI" dirty="0"/>
              <a:t> and for </a:t>
            </a:r>
            <a:r>
              <a:rPr lang="fi-FI" dirty="0" err="1"/>
              <a:t>students</a:t>
            </a:r>
            <a:r>
              <a:rPr lang="fi-FI" dirty="0"/>
              <a:t> - </a:t>
            </a:r>
            <a:r>
              <a:rPr lang="fi-FI" dirty="0" err="1"/>
              <a:t>website</a:t>
            </a:r>
            <a:endParaRPr lang="LID4096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89A05B-0FBC-4DC5-A4DE-CB22C71D6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25" y="1770593"/>
            <a:ext cx="2495243" cy="792000"/>
          </a:xfrm>
        </p:spPr>
        <p:txBody>
          <a:bodyPr>
            <a:normAutofit/>
          </a:bodyPr>
          <a:lstStyle/>
          <a:p>
            <a:r>
              <a:rPr lang="fi-FI" dirty="0"/>
              <a:t>Opinto-opas, </a:t>
            </a:r>
          </a:p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study</a:t>
            </a:r>
            <a:r>
              <a:rPr lang="fi-FI" dirty="0"/>
              <a:t> </a:t>
            </a:r>
            <a:r>
              <a:rPr lang="fi-FI" dirty="0" err="1"/>
              <a:t>guide</a:t>
            </a:r>
            <a:endParaRPr lang="LID4096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1F0EE1F-509A-42BF-A61D-5D0F68D06B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 err="1">
                <a:hlinkClick r:id="rId2"/>
              </a:rPr>
              <a:t>Check</a:t>
            </a:r>
            <a:r>
              <a:rPr lang="fi-FI" dirty="0">
                <a:hlinkClick r:id="rId2"/>
              </a:rPr>
              <a:t> </a:t>
            </a:r>
            <a:r>
              <a:rPr lang="fi-FI" dirty="0" err="1">
                <a:hlinkClick r:id="rId2"/>
              </a:rPr>
              <a:t>the</a:t>
            </a:r>
            <a:r>
              <a:rPr lang="fi-FI" dirty="0">
                <a:hlinkClick r:id="rId2"/>
              </a:rPr>
              <a:t> </a:t>
            </a:r>
            <a:r>
              <a:rPr lang="fi-FI" dirty="0" err="1">
                <a:hlinkClick r:id="rId2"/>
              </a:rPr>
              <a:t>Study</a:t>
            </a:r>
            <a:r>
              <a:rPr lang="fi-FI" dirty="0">
                <a:hlinkClick r:id="rId2"/>
              </a:rPr>
              <a:t> </a:t>
            </a:r>
            <a:r>
              <a:rPr lang="fi-FI" dirty="0" err="1">
                <a:hlinkClick r:id="rId2"/>
              </a:rPr>
              <a:t>guide</a:t>
            </a:r>
            <a:r>
              <a:rPr lang="fi-FI" dirty="0">
                <a:hlinkClick r:id="rId2"/>
              </a:rPr>
              <a:t> of </a:t>
            </a:r>
            <a:r>
              <a:rPr lang="fi-FI" dirty="0" err="1">
                <a:hlinkClick r:id="rId2"/>
              </a:rPr>
              <a:t>your</a:t>
            </a:r>
            <a:r>
              <a:rPr lang="fi-FI" dirty="0">
                <a:hlinkClick r:id="rId2"/>
              </a:rPr>
              <a:t> </a:t>
            </a:r>
            <a:r>
              <a:rPr lang="fi-FI" dirty="0" err="1">
                <a:hlinkClick r:id="rId2"/>
              </a:rPr>
              <a:t>own</a:t>
            </a:r>
            <a:r>
              <a:rPr lang="fi-FI" dirty="0">
                <a:hlinkClick r:id="rId2"/>
              </a:rPr>
              <a:t> </a:t>
            </a:r>
            <a:r>
              <a:rPr lang="fi-FI" dirty="0" err="1">
                <a:hlinkClick r:id="rId2"/>
              </a:rPr>
              <a:t>degree</a:t>
            </a:r>
            <a:endParaRPr lang="fi-FI" dirty="0">
              <a:hlinkClick r:id="rId2"/>
            </a:endParaRPr>
          </a:p>
          <a:p>
            <a:r>
              <a:rPr lang="fi-FI" dirty="0" err="1">
                <a:hlinkClick r:id="rId2"/>
              </a:rPr>
              <a:t>Links</a:t>
            </a:r>
            <a:r>
              <a:rPr lang="fi-FI" dirty="0">
                <a:hlinkClick r:id="rId2"/>
              </a:rPr>
              <a:t>:</a:t>
            </a:r>
          </a:p>
          <a:p>
            <a:pPr marL="0" indent="0">
              <a:buNone/>
            </a:pPr>
            <a:r>
              <a:rPr lang="fi-FI" dirty="0">
                <a:hlinkClick r:id="rId2"/>
              </a:rPr>
              <a:t>https://opinto-opas.haaga-helia.fi/fi</a:t>
            </a:r>
            <a:endParaRPr lang="fi-FI" dirty="0"/>
          </a:p>
          <a:p>
            <a:pPr marL="0" indent="0">
              <a:buNone/>
            </a:pPr>
            <a:r>
              <a:rPr lang="fi-FI" dirty="0">
                <a:hlinkClick r:id="rId3"/>
              </a:rPr>
              <a:t>https://opinto-opas.haaga-helia.fi/en</a:t>
            </a:r>
            <a:endParaRPr lang="fi-FI" dirty="0"/>
          </a:p>
          <a:p>
            <a:endParaRPr lang="fi-FI" dirty="0"/>
          </a:p>
          <a:p>
            <a:endParaRPr lang="LID4096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E1BE600-0647-424A-AE75-DF02A0994521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392944" y="1770593"/>
            <a:ext cx="2515731" cy="792000"/>
          </a:xfrm>
        </p:spPr>
        <p:txBody>
          <a:bodyPr/>
          <a:lstStyle/>
          <a:p>
            <a:r>
              <a:rPr lang="fi-FI" dirty="0"/>
              <a:t>Lukkarikone, </a:t>
            </a:r>
            <a:r>
              <a:rPr lang="fi-FI" dirty="0" err="1"/>
              <a:t>Timetable</a:t>
            </a:r>
            <a:r>
              <a:rPr lang="fi-FI" dirty="0"/>
              <a:t> </a:t>
            </a:r>
            <a:r>
              <a:rPr lang="fi-FI" dirty="0" err="1"/>
              <a:t>tools</a:t>
            </a:r>
            <a:endParaRPr lang="LID4096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1A80EF87-CB14-42EC-995E-9DE504317ACD}"/>
              </a:ext>
            </a:extLst>
          </p:cNvPr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err="1"/>
              <a:t>Lukkarikone</a:t>
            </a:r>
            <a:r>
              <a:rPr lang="en-US" dirty="0"/>
              <a:t>, you can view the study offering and see the implementations’ schedules.</a:t>
            </a:r>
            <a:endParaRPr lang="fi-FI" dirty="0">
              <a:hlinkClick r:id="rId4"/>
            </a:endParaRPr>
          </a:p>
          <a:p>
            <a:r>
              <a:rPr lang="fi-FI" dirty="0">
                <a:hlinkClick r:id="rId4"/>
              </a:rPr>
              <a:t>https://lukkarit.haaga-helia.fi/#/schedule</a:t>
            </a:r>
            <a:endParaRPr lang="fi-FI" dirty="0"/>
          </a:p>
          <a:p>
            <a:endParaRPr lang="LID4096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017ED1F-61DE-4B5B-B586-A9A93F5A65C0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r>
              <a:rPr lang="fi-FI" dirty="0"/>
              <a:t>Peppi, </a:t>
            </a:r>
            <a:r>
              <a:rPr lang="fi-FI" dirty="0" err="1"/>
              <a:t>student’s</a:t>
            </a:r>
            <a:r>
              <a:rPr lang="fi-FI" dirty="0"/>
              <a:t> </a:t>
            </a:r>
            <a:r>
              <a:rPr lang="fi-FI" dirty="0" err="1"/>
              <a:t>virtual</a:t>
            </a:r>
            <a:r>
              <a:rPr lang="fi-FI" dirty="0"/>
              <a:t> desktop</a:t>
            </a:r>
            <a:endParaRPr lang="LID4096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AF94AF0-C1A6-420A-BA86-66A33D1C9DE9}"/>
              </a:ext>
            </a:extLst>
          </p:cNvPr>
          <p:cNvSpPr>
            <a:spLocks noGrp="1"/>
          </p:cNvSpPr>
          <p:nvPr>
            <p:ph sz="half" idx="20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 </a:t>
            </a:r>
            <a:r>
              <a:rPr lang="en-US" dirty="0" err="1"/>
              <a:t>enrol</a:t>
            </a:r>
            <a:r>
              <a:rPr lang="en-US" dirty="0"/>
              <a:t> on implementations during enrolment times  (check this website: </a:t>
            </a:r>
            <a:r>
              <a:rPr lang="en-US" dirty="0">
                <a:hlinkClick r:id="rId5"/>
              </a:rPr>
              <a:t>https://www.haaga-helia.fi/en/study/academic-year</a:t>
            </a:r>
            <a:r>
              <a:rPr lang="en-US" dirty="0"/>
              <a:t>)</a:t>
            </a:r>
          </a:p>
          <a:p>
            <a:r>
              <a:rPr lang="en-US" dirty="0"/>
              <a:t>New students register for courses during orientation weeks. Remember to make enrollments for courses of periods 1 and 2.</a:t>
            </a:r>
          </a:p>
          <a:p>
            <a:endParaRPr lang="en-US" dirty="0"/>
          </a:p>
          <a:p>
            <a:endParaRPr lang="LID4096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34C5DE9-4819-412F-81E5-1DC94DB59C4D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r>
              <a:rPr lang="fi-FI" dirty="0"/>
              <a:t>Opiskelijan omat sivut, For </a:t>
            </a:r>
            <a:r>
              <a:rPr lang="fi-FI" dirty="0" err="1"/>
              <a:t>students</a:t>
            </a:r>
            <a:r>
              <a:rPr lang="fi-FI" dirty="0"/>
              <a:t> -</a:t>
            </a:r>
            <a:r>
              <a:rPr lang="fi-FI" dirty="0" err="1"/>
              <a:t>website</a:t>
            </a:r>
            <a:endParaRPr lang="LID4096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33BBFF5F-F322-4883-B66A-E1C91F16681B}"/>
              </a:ext>
            </a:extLst>
          </p:cNvPr>
          <p:cNvSpPr>
            <a:spLocks noGrp="1"/>
          </p:cNvSpPr>
          <p:nvPr>
            <p:ph sz="half" idx="2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 </a:t>
            </a:r>
            <a:r>
              <a:rPr lang="fi-FI" u="sng" dirty="0" err="1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Students</a:t>
            </a:r>
            <a:r>
              <a:rPr lang="fi-FI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–</a:t>
            </a:r>
            <a:r>
              <a:rPr lang="fi-FI" u="sng" dirty="0" err="1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</a:t>
            </a:r>
            <a:r>
              <a:rPr lang="fi-FI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i-FI" u="sng" dirty="0" err="1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gives</a:t>
            </a:r>
            <a:r>
              <a:rPr lang="fi-FI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i-FI" u="sng" dirty="0" err="1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useful</a:t>
            </a:r>
            <a:r>
              <a:rPr lang="fi-FI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i-FI" u="sng" dirty="0" err="1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information</a:t>
            </a:r>
            <a:r>
              <a:rPr lang="fi-FI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i-FI" u="sng" dirty="0" err="1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about</a:t>
            </a:r>
            <a:r>
              <a:rPr lang="fi-FI" u="sng" dirty="0"/>
              <a:t> </a:t>
            </a:r>
            <a:r>
              <a:rPr lang="fi-FI" u="sng" dirty="0" err="1"/>
              <a:t>studying</a:t>
            </a:r>
            <a:r>
              <a:rPr lang="fi-FI" u="sng" dirty="0"/>
              <a:t>, </a:t>
            </a:r>
            <a:r>
              <a:rPr lang="fi-FI" u="sng" dirty="0" err="1"/>
              <a:t>services</a:t>
            </a:r>
            <a:r>
              <a:rPr lang="fi-FI" u="sng" dirty="0"/>
              <a:t> and </a:t>
            </a:r>
            <a:r>
              <a:rPr lang="fi-FI" u="sng" dirty="0" err="1"/>
              <a:t>completing</a:t>
            </a:r>
            <a:r>
              <a:rPr lang="fi-FI" u="sng" dirty="0"/>
              <a:t> </a:t>
            </a:r>
            <a:r>
              <a:rPr lang="fi-FI" u="sng" dirty="0" err="1"/>
              <a:t>your</a:t>
            </a:r>
            <a:r>
              <a:rPr lang="fi-FI" u="sng" dirty="0"/>
              <a:t> </a:t>
            </a:r>
            <a:r>
              <a:rPr lang="fi-FI" u="sng" dirty="0" err="1"/>
              <a:t>studies</a:t>
            </a:r>
            <a:r>
              <a:rPr lang="fi-FI" u="sng" dirty="0"/>
              <a:t>. </a:t>
            </a:r>
          </a:p>
          <a:p>
            <a:pPr marL="0" indent="0">
              <a:buNone/>
            </a:pPr>
            <a:r>
              <a:rPr lang="fi-FI" dirty="0" err="1">
                <a:solidFill>
                  <a:srgbClr val="DF006E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Links</a:t>
            </a:r>
            <a:r>
              <a:rPr lang="fi-FI" dirty="0">
                <a:solidFill>
                  <a:srgbClr val="DF006E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</a:p>
          <a:p>
            <a:pPr marL="0" indent="0">
              <a:buNone/>
            </a:pPr>
            <a:r>
              <a:rPr lang="fi-FI" dirty="0">
                <a:solidFill>
                  <a:srgbClr val="DF006E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https://www.haaga-helia.fi/fi/opiskelijalle</a:t>
            </a:r>
          </a:p>
          <a:p>
            <a:pPr marL="0" indent="0">
              <a:buNone/>
            </a:pPr>
            <a:r>
              <a:rPr lang="fi-FI" dirty="0">
                <a:solidFill>
                  <a:srgbClr val="DF006E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https://www.haaga-helia.fi/en/students</a:t>
            </a:r>
            <a:endParaRPr lang="fi-FI" dirty="0"/>
          </a:p>
          <a:p>
            <a:endParaRPr lang="LID4096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FDA89-94A6-7548-9B58-8371B8AAD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24F3-FFF5-1048-B9B0-9696E150718F}" type="datetime1">
              <a:rPr lang="fi-FI" smtClean="0"/>
              <a:t>8.8.2024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ABF61-AEAC-2848-917B-83D3D4185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D7E44-CB72-DD4D-986C-BC35AA342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19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7044C3-CD23-D844-B780-26FABA91A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Study</a:t>
            </a:r>
            <a:r>
              <a:rPr lang="fi-FI" dirty="0"/>
              <a:t> </a:t>
            </a:r>
            <a:r>
              <a:rPr lang="fi-FI" dirty="0" err="1"/>
              <a:t>guide</a:t>
            </a:r>
            <a:endParaRPr lang="fi-FI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CDE61D8-A75A-F94B-B57A-46F276C033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fi-FI" dirty="0" err="1"/>
              <a:t>Check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b="1" dirty="0" err="1"/>
              <a:t>Study</a:t>
            </a:r>
            <a:r>
              <a:rPr lang="fi-FI" b="1" dirty="0"/>
              <a:t> </a:t>
            </a:r>
            <a:r>
              <a:rPr lang="fi-FI" b="1" dirty="0" err="1"/>
              <a:t>guide</a:t>
            </a:r>
            <a:r>
              <a:rPr lang="fi-FI" b="1" dirty="0"/>
              <a:t> of </a:t>
            </a:r>
            <a:r>
              <a:rPr lang="fi-FI" b="1" dirty="0" err="1"/>
              <a:t>your</a:t>
            </a:r>
            <a:r>
              <a:rPr lang="fi-FI" b="1" dirty="0"/>
              <a:t> </a:t>
            </a:r>
            <a:r>
              <a:rPr lang="fi-FI" b="1" dirty="0" err="1"/>
              <a:t>degree</a:t>
            </a:r>
            <a:r>
              <a:rPr lang="fi-FI" dirty="0"/>
              <a:t>. </a:t>
            </a:r>
            <a:r>
              <a:rPr lang="fi-FI" dirty="0" err="1"/>
              <a:t>It’s</a:t>
            </a:r>
            <a:r>
              <a:rPr lang="fi-FI" dirty="0"/>
              <a:t> </a:t>
            </a:r>
            <a:r>
              <a:rPr lang="fi-FI" dirty="0" err="1"/>
              <a:t>important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know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degree’s</a:t>
            </a:r>
            <a:r>
              <a:rPr lang="fi-FI" dirty="0"/>
              <a:t> curriculum and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courses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to </a:t>
            </a:r>
            <a:r>
              <a:rPr lang="fi-FI" dirty="0" err="1"/>
              <a:t>take</a:t>
            </a:r>
            <a:r>
              <a:rPr lang="fi-FI" dirty="0"/>
              <a:t>.</a:t>
            </a:r>
          </a:p>
          <a:p>
            <a:r>
              <a:rPr lang="fi-FI" dirty="0" err="1"/>
              <a:t>Review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following</a:t>
            </a:r>
            <a:r>
              <a:rPr lang="fi-FI" dirty="0"/>
              <a:t> </a:t>
            </a:r>
            <a:r>
              <a:rPr lang="fi-FI" dirty="0" err="1"/>
              <a:t>things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curriculum. So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discuss</a:t>
            </a:r>
            <a:r>
              <a:rPr lang="fi-FI" dirty="0"/>
              <a:t> it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Guidance</a:t>
            </a:r>
            <a:r>
              <a:rPr lang="fi-FI" dirty="0"/>
              <a:t> </a:t>
            </a:r>
            <a:r>
              <a:rPr lang="fi-FI" dirty="0" err="1"/>
              <a:t>Counsellor</a:t>
            </a:r>
            <a:r>
              <a:rPr lang="fi-FI" dirty="0"/>
              <a:t>. </a:t>
            </a:r>
          </a:p>
          <a:p>
            <a:pPr marL="846900" lvl="1" indent="-342900">
              <a:buFont typeface="+mj-lt"/>
              <a:buAutoNum type="alphaUcPeriod"/>
            </a:pPr>
            <a:r>
              <a:rPr lang="fi-FI" dirty="0"/>
              <a:t>How </a:t>
            </a:r>
            <a:r>
              <a:rPr lang="fi-FI" dirty="0" err="1"/>
              <a:t>many</a:t>
            </a:r>
            <a:r>
              <a:rPr lang="fi-FI" dirty="0"/>
              <a:t> </a:t>
            </a:r>
            <a:r>
              <a:rPr lang="fi-FI" dirty="0" err="1"/>
              <a:t>credits</a:t>
            </a:r>
            <a:r>
              <a:rPr lang="fi-FI" dirty="0"/>
              <a:t> is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degree</a:t>
            </a:r>
            <a:r>
              <a:rPr lang="fi-FI" dirty="0"/>
              <a:t>? </a:t>
            </a:r>
          </a:p>
          <a:p>
            <a:pPr marL="846900" lvl="1" indent="-342900">
              <a:buFont typeface="+mj-lt"/>
              <a:buAutoNum type="alphaUcPeriod"/>
            </a:pPr>
            <a:r>
              <a:rPr lang="fi-FI" dirty="0" err="1"/>
              <a:t>What</a:t>
            </a:r>
            <a:r>
              <a:rPr lang="fi-FI" dirty="0"/>
              <a:t> is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structure</a:t>
            </a:r>
            <a:r>
              <a:rPr lang="fi-FI" dirty="0"/>
              <a:t> of </a:t>
            </a:r>
            <a:r>
              <a:rPr lang="fi-FI" dirty="0" err="1"/>
              <a:t>your</a:t>
            </a:r>
            <a:r>
              <a:rPr lang="fi-FI" dirty="0"/>
              <a:t> curriculum? </a:t>
            </a:r>
          </a:p>
          <a:p>
            <a:pPr marL="846900" lvl="1" indent="-342900">
              <a:buFont typeface="+mj-lt"/>
              <a:buAutoNum type="alphaUcPeriod"/>
            </a:pP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courses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scheduled</a:t>
            </a:r>
            <a:r>
              <a:rPr lang="fi-FI" dirty="0"/>
              <a:t> for 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study</a:t>
            </a:r>
            <a:r>
              <a:rPr lang="fi-FI" dirty="0"/>
              <a:t> </a:t>
            </a:r>
            <a:r>
              <a:rPr lang="fi-FI" dirty="0" err="1"/>
              <a:t>year</a:t>
            </a:r>
            <a:r>
              <a:rPr lang="fi-FI" dirty="0"/>
              <a:t>?</a:t>
            </a:r>
          </a:p>
          <a:p>
            <a:pPr marL="846900" lvl="1" indent="-342900">
              <a:buFont typeface="+mj-lt"/>
              <a:buAutoNum type="alphaUcPeriod"/>
            </a:pPr>
            <a:r>
              <a:rPr lang="fi-FI" dirty="0"/>
              <a:t>How </a:t>
            </a:r>
            <a:r>
              <a:rPr lang="fi-FI" dirty="0" err="1"/>
              <a:t>many</a:t>
            </a:r>
            <a:r>
              <a:rPr lang="fi-FI" dirty="0"/>
              <a:t> </a:t>
            </a:r>
            <a:r>
              <a:rPr lang="fi-FI" dirty="0" err="1"/>
              <a:t>credits</a:t>
            </a:r>
            <a:r>
              <a:rPr lang="fi-FI" dirty="0"/>
              <a:t> is, for </a:t>
            </a:r>
            <a:r>
              <a:rPr lang="fi-FI" dirty="0" err="1"/>
              <a:t>example</a:t>
            </a:r>
            <a:r>
              <a:rPr lang="fi-FI" dirty="0"/>
              <a:t>,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i="1" dirty="0"/>
              <a:t>Haaga-Helia Key </a:t>
            </a:r>
            <a:r>
              <a:rPr lang="fi-FI" i="1" dirty="0" err="1"/>
              <a:t>Competences</a:t>
            </a:r>
            <a:r>
              <a:rPr lang="fi-FI" i="1" dirty="0"/>
              <a:t>  </a:t>
            </a:r>
            <a:r>
              <a:rPr lang="fi-FI" dirty="0" err="1"/>
              <a:t>module</a:t>
            </a:r>
            <a:r>
              <a:rPr lang="fi-FI" dirty="0"/>
              <a:t> of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degrees</a:t>
            </a:r>
            <a:r>
              <a:rPr lang="fi-FI" dirty="0"/>
              <a:t>, </a:t>
            </a:r>
            <a:r>
              <a:rPr lang="fi-FI" dirty="0" err="1"/>
              <a:t>Or</a:t>
            </a:r>
            <a:r>
              <a:rPr lang="fi-FI" dirty="0"/>
              <a:t>, </a:t>
            </a:r>
            <a:r>
              <a:rPr lang="fi-FI" dirty="0" err="1"/>
              <a:t>how</a:t>
            </a:r>
            <a:r>
              <a:rPr lang="fi-FI" dirty="0"/>
              <a:t> </a:t>
            </a:r>
            <a:r>
              <a:rPr lang="fi-FI" dirty="0" err="1"/>
              <a:t>many</a:t>
            </a:r>
            <a:r>
              <a:rPr lang="fi-FI" dirty="0"/>
              <a:t> </a:t>
            </a:r>
            <a:r>
              <a:rPr lang="fi-FI" dirty="0" err="1"/>
              <a:t>credits</a:t>
            </a:r>
            <a:r>
              <a:rPr lang="fi-FI" dirty="0"/>
              <a:t> is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placement</a:t>
            </a:r>
            <a:r>
              <a:rPr lang="fi-FI" dirty="0"/>
              <a:t>?</a:t>
            </a:r>
          </a:p>
          <a:p>
            <a:pPr marL="846900" lvl="1" indent="-342900">
              <a:buFont typeface="+mj-lt"/>
              <a:buAutoNum type="alphaUcPeriod"/>
            </a:pP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courses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to </a:t>
            </a:r>
            <a:r>
              <a:rPr lang="fi-FI" dirty="0" err="1"/>
              <a:t>study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first</a:t>
            </a:r>
            <a:r>
              <a:rPr lang="fi-FI" dirty="0"/>
              <a:t> </a:t>
            </a:r>
            <a:r>
              <a:rPr lang="fi-FI" dirty="0" err="1"/>
              <a:t>semester</a:t>
            </a:r>
            <a:r>
              <a:rPr lang="fi-FI" dirty="0"/>
              <a:t>? </a:t>
            </a:r>
          </a:p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Study</a:t>
            </a:r>
            <a:r>
              <a:rPr lang="fi-FI" dirty="0"/>
              <a:t> Guide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found</a:t>
            </a:r>
            <a:r>
              <a:rPr lang="fi-FI" dirty="0"/>
              <a:t> at: </a:t>
            </a:r>
          </a:p>
          <a:p>
            <a:pPr marL="504000" lvl="1" indent="0">
              <a:buNone/>
            </a:pPr>
            <a:r>
              <a:rPr lang="fi-FI" dirty="0"/>
              <a:t>Suomi: </a:t>
            </a:r>
            <a:r>
              <a:rPr lang="fi-FI" dirty="0">
                <a:hlinkClick r:id="rId2"/>
              </a:rPr>
              <a:t>https://opinto-opas.haaga-helia.fi/fi</a:t>
            </a:r>
            <a:endParaRPr lang="fi-FI" dirty="0"/>
          </a:p>
          <a:p>
            <a:pPr marL="504000" lvl="1" indent="0">
              <a:buNone/>
            </a:pPr>
            <a:r>
              <a:rPr lang="fi-FI" dirty="0"/>
              <a:t>Englanti: </a:t>
            </a:r>
            <a:r>
              <a:rPr lang="fi-FI" dirty="0">
                <a:hlinkClick r:id="rId3"/>
              </a:rPr>
              <a:t>https://opinto-opas.haaga-helia.fi/en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244E2-AA76-2742-B2EC-FEC792761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1EC2-47B8-044B-A09E-6A63B4D80C87}" type="datetime1">
              <a:rPr lang="fi-FI" smtClean="0"/>
              <a:t>8.8.2024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8CE607-4137-8840-8FEA-42EAC857E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133A96-6C73-0844-B8CB-27C2B5F4C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126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3801FB7-8FBC-844F-8D63-9A597A066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Timetable</a:t>
            </a:r>
            <a:r>
              <a:rPr lang="fi-FI" dirty="0"/>
              <a:t> </a:t>
            </a:r>
            <a:r>
              <a:rPr lang="fi-FI" dirty="0" err="1"/>
              <a:t>Tool</a:t>
            </a:r>
            <a:r>
              <a:rPr lang="fi-FI" dirty="0"/>
              <a:t> - </a:t>
            </a:r>
            <a:r>
              <a:rPr lang="fi-FI" i="1" dirty="0"/>
              <a:t>Lukkarikone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711FFF1-5700-384F-B322-71416B4D66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oboto-regular"/>
              </a:rPr>
              <a:t>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-regular"/>
              </a:rPr>
              <a:t>Lukkarikone</a:t>
            </a:r>
            <a:r>
              <a:rPr lang="en-US" b="0" i="0" dirty="0">
                <a:solidFill>
                  <a:srgbClr val="000000"/>
                </a:solidFill>
                <a:effectLst/>
                <a:latin typeface="roboto-regular"/>
              </a:rPr>
              <a:t>, you can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oboto-regular"/>
              </a:rPr>
              <a:t>view the implementations’ weekly schedules and the timetables of different groups,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oboto-regular"/>
              </a:rPr>
              <a:t>build your own timetables and save them.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oboto-regular"/>
              </a:rPr>
              <a:t>You can view the study offering without logging in, but you need to log in to create your own timetables and to edit them.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oboto-regular"/>
              </a:rPr>
              <a:t>Watch The instructional </a:t>
            </a:r>
            <a:r>
              <a:rPr lang="en-US" dirty="0">
                <a:solidFill>
                  <a:srgbClr val="000000"/>
                </a:solidFill>
                <a:latin typeface="roboto-regular"/>
              </a:rPr>
              <a:t>vi</a:t>
            </a:r>
            <a:r>
              <a:rPr lang="en-US" b="0" i="0" dirty="0">
                <a:solidFill>
                  <a:srgbClr val="000000"/>
                </a:solidFill>
                <a:effectLst/>
                <a:latin typeface="roboto-regular"/>
              </a:rPr>
              <a:t>deo on how to use </a:t>
            </a:r>
            <a:r>
              <a:rPr lang="en-US" dirty="0">
                <a:solidFill>
                  <a:srgbClr val="000000"/>
                </a:solidFill>
                <a:latin typeface="roboto-regular"/>
              </a:rPr>
              <a:t>t</a:t>
            </a:r>
            <a:r>
              <a:rPr lang="en-US" b="0" i="0" dirty="0">
                <a:solidFill>
                  <a:srgbClr val="000000"/>
                </a:solidFill>
                <a:effectLst/>
                <a:latin typeface="roboto-regular"/>
              </a:rPr>
              <a:t>imetable </a:t>
            </a:r>
            <a:r>
              <a:rPr lang="en-US" dirty="0">
                <a:solidFill>
                  <a:srgbClr val="000000"/>
                </a:solidFill>
                <a:latin typeface="roboto-regular"/>
              </a:rPr>
              <a:t>t</a:t>
            </a:r>
            <a:r>
              <a:rPr lang="en-US" b="0" i="0" dirty="0">
                <a:solidFill>
                  <a:srgbClr val="000000"/>
                </a:solidFill>
                <a:effectLst/>
                <a:latin typeface="roboto-regular"/>
              </a:rPr>
              <a:t>ool (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-regular"/>
              </a:rPr>
              <a:t>Lukkarikone</a:t>
            </a:r>
            <a:r>
              <a:rPr lang="en-US" b="0" i="0" dirty="0">
                <a:solidFill>
                  <a:srgbClr val="000000"/>
                </a:solidFill>
                <a:effectLst/>
                <a:latin typeface="roboto-regular"/>
              </a:rPr>
              <a:t>). </a:t>
            </a:r>
            <a:endParaRPr lang="fi-FI" sz="1800" dirty="0">
              <a:hlinkClick r:id="rId2"/>
            </a:endParaRPr>
          </a:p>
          <a:p>
            <a:pPr marL="504000" lvl="1" indent="0">
              <a:buNone/>
            </a:pPr>
            <a:r>
              <a:rPr lang="fi-FI" dirty="0"/>
              <a:t>Suomi: </a:t>
            </a:r>
            <a:r>
              <a:rPr lang="fi-FI" dirty="0">
                <a:hlinkClick r:id="rId2"/>
              </a:rPr>
              <a:t>https://www.haaga-helia.fi/fi/lukkarikoneen-ohje</a:t>
            </a:r>
            <a:endParaRPr lang="fi-FI" dirty="0"/>
          </a:p>
          <a:p>
            <a:pPr marL="504000" lvl="1" indent="0">
              <a:buNone/>
            </a:pPr>
            <a:r>
              <a:rPr lang="fi-FI" dirty="0"/>
              <a:t>English </a:t>
            </a:r>
            <a:r>
              <a:rPr lang="fi-FI" dirty="0">
                <a:hlinkClick r:id="rId3"/>
              </a:rPr>
              <a:t>Lukkarikone </a:t>
            </a:r>
            <a:r>
              <a:rPr lang="fi-FI" dirty="0" err="1">
                <a:hlinkClick r:id="rId3"/>
              </a:rPr>
              <a:t>instructions</a:t>
            </a:r>
            <a:r>
              <a:rPr lang="fi-FI" dirty="0">
                <a:hlinkClick r:id="rId3"/>
              </a:rPr>
              <a:t> | Haaga-Helia</a:t>
            </a:r>
            <a:endParaRPr lang="fi-FI" dirty="0"/>
          </a:p>
          <a:p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9BDDB-4154-894E-83EF-04FB624F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5D1D-8623-7244-B1BC-5984C123D6C5}" type="datetime1">
              <a:rPr lang="fi-FI" smtClean="0"/>
              <a:t>8.8.2024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D56F3-0862-1748-A7A9-EE5914100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BC8079-2140-8745-901A-8EB4BF8EA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971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A7968-54AD-3E4B-D400-9A9B16CEB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Peppi </a:t>
            </a:r>
            <a:r>
              <a:rPr lang="fi-FI" dirty="0" err="1"/>
              <a:t>Student</a:t>
            </a:r>
            <a:r>
              <a:rPr lang="fi-FI" dirty="0"/>
              <a:t> </a:t>
            </a:r>
            <a:r>
              <a:rPr lang="fi-FI" dirty="0" err="1"/>
              <a:t>Registry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791A1-C330-258B-C991-75D01CEDB5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oboto-regular"/>
              </a:rPr>
              <a:t>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-regular"/>
              </a:rPr>
              <a:t>Peppi</a:t>
            </a:r>
            <a:r>
              <a:rPr lang="en-US" b="0" i="0" dirty="0">
                <a:solidFill>
                  <a:srgbClr val="000000"/>
                </a:solidFill>
                <a:effectLst/>
                <a:latin typeface="roboto-regular"/>
              </a:rPr>
              <a:t> you can </a:t>
            </a:r>
          </a:p>
          <a:p>
            <a:pPr marL="7897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oboto-regular"/>
              </a:rPr>
              <a:t>plan your studies by building your ISP (Individual study plan)</a:t>
            </a:r>
          </a:p>
          <a:p>
            <a:pPr marL="7897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000000"/>
                </a:solidFill>
                <a:effectLst/>
                <a:latin typeface="roboto-regular"/>
              </a:rPr>
              <a:t>enrol</a:t>
            </a:r>
            <a:r>
              <a:rPr lang="en-US" b="0" i="0" dirty="0">
                <a:solidFill>
                  <a:srgbClr val="000000"/>
                </a:solidFill>
                <a:effectLst/>
                <a:latin typeface="roboto-regular"/>
              </a:rPr>
              <a:t> on courses</a:t>
            </a:r>
          </a:p>
          <a:p>
            <a:pPr marL="7897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oboto-regular"/>
              </a:rPr>
              <a:t>check your grades and </a:t>
            </a:r>
          </a:p>
          <a:p>
            <a:pPr marL="7897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oboto-regular"/>
              </a:rPr>
              <a:t>print your transcript of records. 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roboto-regular"/>
              </a:rPr>
              <a:t>New students </a:t>
            </a:r>
            <a:r>
              <a:rPr lang="en-US" dirty="0" err="1">
                <a:solidFill>
                  <a:srgbClr val="000000"/>
                </a:solidFill>
                <a:latin typeface="roboto-regular"/>
              </a:rPr>
              <a:t>enrol</a:t>
            </a:r>
            <a:r>
              <a:rPr lang="en-US" dirty="0">
                <a:solidFill>
                  <a:srgbClr val="000000"/>
                </a:solidFill>
                <a:latin typeface="roboto-regular"/>
              </a:rPr>
              <a:t> on courses during the orientation days. Check the orientation week schedule for when the course enrolment session is held. 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roboto-regular"/>
              </a:rPr>
              <a:t>Note that new students </a:t>
            </a:r>
            <a:r>
              <a:rPr lang="en-US" dirty="0" err="1">
                <a:solidFill>
                  <a:srgbClr val="000000"/>
                </a:solidFill>
                <a:latin typeface="roboto-regular"/>
              </a:rPr>
              <a:t>enrols</a:t>
            </a:r>
            <a:r>
              <a:rPr lang="en-US" dirty="0">
                <a:solidFill>
                  <a:srgbClr val="000000"/>
                </a:solidFill>
                <a:latin typeface="roboto-regular"/>
              </a:rPr>
              <a:t> in both period 1 and period 2 courses.  You can complete your enrolments for period 2 after the orientation week if you wish.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roboto-regular"/>
              </a:rPr>
              <a:t>Check the enrolment time from the Timetable Tools (</a:t>
            </a:r>
            <a:r>
              <a:rPr lang="en-US" dirty="0" err="1">
                <a:solidFill>
                  <a:srgbClr val="000000"/>
                </a:solidFill>
                <a:latin typeface="roboto-regular"/>
              </a:rPr>
              <a:t>lukkarikone</a:t>
            </a:r>
            <a:r>
              <a:rPr lang="en-US" dirty="0">
                <a:solidFill>
                  <a:srgbClr val="000000"/>
                </a:solidFill>
                <a:latin typeface="roboto-regular"/>
              </a:rPr>
              <a:t>).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When you sign in to </a:t>
            </a:r>
            <a:r>
              <a:rPr lang="en-US" dirty="0" err="1"/>
              <a:t>Peppi</a:t>
            </a:r>
            <a:r>
              <a:rPr lang="en-US" dirty="0"/>
              <a:t>, you will find instructions on how to sign up for courses in </a:t>
            </a:r>
            <a:r>
              <a:rPr lang="en-US" dirty="0" err="1"/>
              <a:t>peppi</a:t>
            </a:r>
            <a:r>
              <a:rPr lang="en-US" dirty="0"/>
              <a:t>, and instructions for many other issues also.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fi-FI" dirty="0" err="1">
                <a:hlinkClick r:id="rId2"/>
              </a:rPr>
              <a:t>Instructions</a:t>
            </a:r>
            <a:r>
              <a:rPr lang="fi-FI" dirty="0">
                <a:hlinkClick r:id="rId2"/>
              </a:rPr>
              <a:t>: </a:t>
            </a:r>
            <a:r>
              <a:rPr lang="fi-FI" dirty="0" err="1">
                <a:hlinkClick r:id="rId2"/>
              </a:rPr>
              <a:t>Implementation</a:t>
            </a:r>
            <a:r>
              <a:rPr lang="fi-FI" dirty="0">
                <a:hlinkClick r:id="rId2"/>
              </a:rPr>
              <a:t> </a:t>
            </a:r>
            <a:r>
              <a:rPr lang="fi-FI" dirty="0" err="1">
                <a:hlinkClick r:id="rId2"/>
              </a:rPr>
              <a:t>Enrolment</a:t>
            </a:r>
            <a:r>
              <a:rPr lang="fi-FI" dirty="0">
                <a:hlinkClick r:id="rId2"/>
              </a:rPr>
              <a:t> - opiskelijan-</a:t>
            </a:r>
            <a:r>
              <a:rPr lang="fi-FI" dirty="0" err="1">
                <a:hlinkClick r:id="rId2"/>
              </a:rPr>
              <a:t>tyopoyta</a:t>
            </a:r>
            <a:r>
              <a:rPr lang="fi-FI" dirty="0">
                <a:hlinkClick r:id="rId2"/>
              </a:rPr>
              <a:t> - Peppi (haaga-helia.fi)</a:t>
            </a:r>
            <a:r>
              <a:rPr lang="fi-FI" dirty="0"/>
              <a:t> (</a:t>
            </a:r>
            <a:r>
              <a:rPr lang="fi-FI" dirty="0" err="1"/>
              <a:t>log</a:t>
            </a:r>
            <a:r>
              <a:rPr lang="fi-FI" dirty="0"/>
              <a:t> in to </a:t>
            </a:r>
            <a:r>
              <a:rPr lang="fi-FI" dirty="0" err="1"/>
              <a:t>peppi</a:t>
            </a:r>
            <a:r>
              <a:rPr lang="fi-FI" dirty="0"/>
              <a:t>)</a:t>
            </a:r>
            <a:endParaRPr lang="en-US" dirty="0">
              <a:solidFill>
                <a:srgbClr val="000000"/>
              </a:solidFill>
              <a:latin typeface="roboto-regular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olidFill>
                <a:srgbClr val="000000"/>
              </a:solidFill>
              <a:latin typeface="roboto-regular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008D6-B134-D762-6EC7-D724E305E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CD7B-6966-E249-89F2-D46BDFBF56BE}" type="datetime1">
              <a:rPr lang="fi-FI" smtClean="0"/>
              <a:t>8.8.2024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D2237-212F-9D88-F34D-723B80127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6AAD2-F634-A1F1-6BE5-31E26632A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859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90443-7866-859C-1640-4D3224DAE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Opiskelijan omat sivut, For </a:t>
            </a:r>
            <a:r>
              <a:rPr lang="fi-FI" dirty="0" err="1"/>
              <a:t>Students</a:t>
            </a:r>
            <a:r>
              <a:rPr lang="fi-FI" dirty="0"/>
              <a:t> - </a:t>
            </a:r>
            <a:r>
              <a:rPr lang="fi-FI" dirty="0" err="1"/>
              <a:t>website</a:t>
            </a:r>
            <a:br>
              <a:rPr lang="LID4096" dirty="0"/>
            </a:b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A68C7-21B0-4E3E-DB54-5C22C775D4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000" dirty="0" err="1"/>
              <a:t>You</a:t>
            </a:r>
            <a:r>
              <a:rPr lang="fi-FI" sz="2000" dirty="0"/>
              <a:t> </a:t>
            </a:r>
            <a:r>
              <a:rPr lang="fi-FI" sz="2000" dirty="0" err="1"/>
              <a:t>find</a:t>
            </a:r>
            <a:r>
              <a:rPr lang="fi-FI" sz="2000" dirty="0"/>
              <a:t> </a:t>
            </a:r>
            <a:r>
              <a:rPr lang="fi-FI" sz="2000" dirty="0" err="1"/>
              <a:t>useful</a:t>
            </a:r>
            <a:r>
              <a:rPr lang="fi-FI" sz="2000" dirty="0"/>
              <a:t> </a:t>
            </a:r>
            <a:r>
              <a:rPr lang="fi-FI" sz="2000" dirty="0" err="1"/>
              <a:t>material</a:t>
            </a:r>
            <a:r>
              <a:rPr lang="fi-FI" sz="2000" dirty="0"/>
              <a:t> </a:t>
            </a:r>
            <a:r>
              <a:rPr lang="fi-FI" sz="2000" dirty="0" err="1"/>
              <a:t>that</a:t>
            </a:r>
            <a:r>
              <a:rPr lang="fi-FI" sz="2000" dirty="0"/>
              <a:t> </a:t>
            </a:r>
            <a:r>
              <a:rPr lang="fi-FI" sz="2000" dirty="0" err="1"/>
              <a:t>you</a:t>
            </a:r>
            <a:r>
              <a:rPr lang="fi-FI" sz="2000" dirty="0"/>
              <a:t> </a:t>
            </a:r>
            <a:r>
              <a:rPr lang="fi-FI" sz="2000" dirty="0" err="1"/>
              <a:t>need</a:t>
            </a:r>
            <a:r>
              <a:rPr lang="fi-FI" sz="2000" dirty="0"/>
              <a:t> to </a:t>
            </a:r>
            <a:r>
              <a:rPr lang="fi-FI" sz="2000" dirty="0" err="1"/>
              <a:t>start</a:t>
            </a:r>
            <a:r>
              <a:rPr lang="fi-FI" sz="2000" dirty="0"/>
              <a:t>, </a:t>
            </a:r>
            <a:r>
              <a:rPr lang="fi-FI" sz="2000" dirty="0" err="1"/>
              <a:t>do</a:t>
            </a:r>
            <a:r>
              <a:rPr lang="fi-FI" sz="2000" dirty="0"/>
              <a:t> and </a:t>
            </a:r>
            <a:r>
              <a:rPr lang="fi-FI" sz="2000" dirty="0" err="1"/>
              <a:t>complete</a:t>
            </a:r>
            <a:r>
              <a:rPr lang="fi-FI" sz="2000" dirty="0"/>
              <a:t> </a:t>
            </a:r>
            <a:r>
              <a:rPr lang="fi-FI" sz="2000" dirty="0" err="1"/>
              <a:t>your</a:t>
            </a:r>
            <a:r>
              <a:rPr lang="fi-FI" sz="2000" dirty="0"/>
              <a:t> </a:t>
            </a:r>
            <a:r>
              <a:rPr lang="fi-FI" sz="2000" dirty="0" err="1"/>
              <a:t>Studies</a:t>
            </a:r>
            <a:r>
              <a:rPr lang="fi-FI" sz="2000" dirty="0"/>
              <a:t> -&gt; </a:t>
            </a:r>
            <a:r>
              <a:rPr lang="fi-FI" sz="2000" dirty="0">
                <a:hlinkClick r:id="rId2"/>
              </a:rPr>
              <a:t>For </a:t>
            </a:r>
            <a:r>
              <a:rPr lang="fi-FI" sz="2000" dirty="0" err="1">
                <a:hlinkClick r:id="rId2"/>
              </a:rPr>
              <a:t>Students</a:t>
            </a:r>
            <a:r>
              <a:rPr lang="fi-FI" sz="2000" dirty="0">
                <a:hlinkClick r:id="rId2"/>
              </a:rPr>
              <a:t> </a:t>
            </a:r>
            <a:r>
              <a:rPr lang="fi-FI" sz="2000" dirty="0" err="1">
                <a:hlinkClick r:id="rId2"/>
              </a:rPr>
              <a:t>website</a:t>
            </a:r>
            <a:endParaRPr lang="fi-FI" sz="2000" dirty="0"/>
          </a:p>
          <a:p>
            <a:pPr>
              <a:buFont typeface="Arial" panose="020B0604020202020204" pitchFamily="34" charset="0"/>
              <a:buChar char="•"/>
            </a:pPr>
            <a:endParaRPr lang="fi-FI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 err="1"/>
              <a:t>The</a:t>
            </a:r>
            <a:r>
              <a:rPr lang="fi-FI" sz="2000" dirty="0"/>
              <a:t> </a:t>
            </a:r>
            <a:r>
              <a:rPr lang="fi-FI" sz="2000" dirty="0" err="1"/>
              <a:t>site</a:t>
            </a:r>
            <a:r>
              <a:rPr lang="fi-FI" sz="2000" dirty="0"/>
              <a:t> </a:t>
            </a:r>
            <a:r>
              <a:rPr lang="fi-FI" sz="2000" dirty="0" err="1"/>
              <a:t>includes</a:t>
            </a:r>
            <a:r>
              <a:rPr lang="fi-FI" sz="2000" dirty="0"/>
              <a:t> </a:t>
            </a:r>
            <a:r>
              <a:rPr lang="fi-FI" sz="2000" dirty="0" err="1"/>
              <a:t>links</a:t>
            </a:r>
            <a:r>
              <a:rPr lang="fi-FI" sz="2000" dirty="0"/>
              <a:t> to Lukkarikone (</a:t>
            </a:r>
            <a:r>
              <a:rPr lang="fi-FI" sz="2000" dirty="0" err="1"/>
              <a:t>Timetable</a:t>
            </a:r>
            <a:r>
              <a:rPr lang="fi-FI" sz="2000" dirty="0"/>
              <a:t> </a:t>
            </a:r>
            <a:r>
              <a:rPr lang="fi-FI" sz="2000" dirty="0" err="1"/>
              <a:t>Tool</a:t>
            </a:r>
            <a:r>
              <a:rPr lang="fi-FI" sz="2000" dirty="0"/>
              <a:t>), Moodle </a:t>
            </a:r>
            <a:r>
              <a:rPr lang="fi-FI" sz="2000" dirty="0" err="1"/>
              <a:t>online</a:t>
            </a:r>
            <a:r>
              <a:rPr lang="fi-FI" sz="2000" dirty="0"/>
              <a:t> </a:t>
            </a:r>
            <a:r>
              <a:rPr lang="fi-FI" sz="2000" dirty="0" err="1"/>
              <a:t>learning</a:t>
            </a:r>
            <a:r>
              <a:rPr lang="fi-FI" sz="2000" dirty="0"/>
              <a:t> </a:t>
            </a:r>
            <a:r>
              <a:rPr lang="fi-FI" sz="2000" dirty="0" err="1"/>
              <a:t>environment</a:t>
            </a:r>
            <a:r>
              <a:rPr lang="fi-FI" sz="2000" dirty="0"/>
              <a:t>, </a:t>
            </a:r>
            <a:r>
              <a:rPr lang="fi-FI" sz="2000" dirty="0" err="1"/>
              <a:t>Study</a:t>
            </a:r>
            <a:r>
              <a:rPr lang="fi-FI" sz="2000" dirty="0"/>
              <a:t> </a:t>
            </a:r>
            <a:r>
              <a:rPr lang="fi-FI" sz="2000" dirty="0" err="1"/>
              <a:t>guide</a:t>
            </a:r>
            <a:r>
              <a:rPr lang="fi-FI" sz="2000" dirty="0"/>
              <a:t>, </a:t>
            </a:r>
            <a:r>
              <a:rPr lang="fi-FI" sz="2000" dirty="0" err="1"/>
              <a:t>school</a:t>
            </a:r>
            <a:r>
              <a:rPr lang="fi-FI" sz="2000" dirty="0"/>
              <a:t> </a:t>
            </a:r>
            <a:r>
              <a:rPr lang="fi-FI" sz="2000" dirty="0" err="1"/>
              <a:t>email</a:t>
            </a:r>
            <a:r>
              <a:rPr lang="fi-FI" sz="2000" dirty="0"/>
              <a:t> and </a:t>
            </a:r>
            <a:r>
              <a:rPr lang="fi-FI" sz="2000" dirty="0" err="1"/>
              <a:t>library</a:t>
            </a:r>
            <a:r>
              <a:rPr lang="fi-FI" sz="20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fi-FI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 </a:t>
            </a:r>
            <a:r>
              <a:rPr lang="en-US" sz="2000" dirty="0"/>
              <a:t>You can advise the new student to look for information on the </a:t>
            </a:r>
            <a:r>
              <a:rPr lang="en-US" sz="2000" i="1" dirty="0"/>
              <a:t>for student’s </a:t>
            </a:r>
            <a:r>
              <a:rPr lang="en-US" sz="2000" dirty="0"/>
              <a:t>website</a:t>
            </a:r>
            <a:endParaRPr lang="LID4096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1B084-42F9-16F3-6F02-10B862694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CD7B-6966-E249-89F2-D46BDFBF56BE}" type="datetime1">
              <a:rPr lang="fi-FI" smtClean="0"/>
              <a:t>8.8.2024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8A185-7D90-4996-67AE-87807888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4C151-9A82-98CF-C2A4-85AFEF751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683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9202545-D26B-485C-9E25-62859E92E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Thank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!</a:t>
            </a:r>
            <a:endParaRPr lang="LID4096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5958F18-B2CD-466B-9484-119914465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59487" y="4061598"/>
            <a:ext cx="5616575" cy="734520"/>
          </a:xfrm>
        </p:spPr>
        <p:txBody>
          <a:bodyPr/>
          <a:lstStyle/>
          <a:p>
            <a:r>
              <a:rPr lang="fi-FI" dirty="0"/>
              <a:t>More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Guidance</a:t>
            </a:r>
            <a:r>
              <a:rPr lang="fi-FI" dirty="0"/>
              <a:t> </a:t>
            </a:r>
            <a:r>
              <a:rPr lang="fi-FI" dirty="0" err="1"/>
              <a:t>Councelor</a:t>
            </a:r>
            <a:r>
              <a:rPr lang="fi-FI" dirty="0"/>
              <a:t>.</a:t>
            </a:r>
            <a:endParaRPr lang="LID4096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360C12-A89E-4C4C-BD2F-3613A500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22EC-FB8F-BE4C-8513-60D11DB7758C}" type="datetime1">
              <a:rPr lang="fi-FI" smtClean="0"/>
              <a:t>8.8.2024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DE976D-5A91-AB4D-B2D0-A126959D8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A06A27-2D07-2E41-8780-1ACD43149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B7ED-EDE9-4D4B-9A2D-30E18C47C16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231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8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79C2"/>
      </a:accent1>
      <a:accent2>
        <a:srgbClr val="8BADDC"/>
      </a:accent2>
      <a:accent3>
        <a:srgbClr val="00AACD"/>
      </a:accent3>
      <a:accent4>
        <a:srgbClr val="CAD510"/>
      </a:accent4>
      <a:accent5>
        <a:srgbClr val="99C879"/>
      </a:accent5>
      <a:accent6>
        <a:srgbClr val="FBB900"/>
      </a:accent6>
      <a:hlink>
        <a:srgbClr val="DF006E"/>
      </a:hlink>
      <a:folHlink>
        <a:srgbClr val="888B8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aga-Helia-powerpoint-pohja.pptx [Read-Only]" id="{85B69CBC-69E6-4F2B-AC01-A2F0A1F659AC}" vid="{187833F4-E17E-4E19-B6ED-FBF677C847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55B41993A414DABB8DD07ACBA0814" ma:contentTypeVersion="1" ma:contentTypeDescription="Create a new document." ma:contentTypeScope="" ma:versionID="3ea0c22b5866975a7b271665de4056c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f2aa9ed40e72a78c3822fc753b43e8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9E4DC25-62AA-44A0-8D5C-DB44892588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46C03B-CD3A-4EA0-AAA4-0E00E89645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D4E12E-7268-4B03-A47B-0755D62B5E31}">
  <ds:schemaRefs>
    <ds:schemaRef ds:uri="http://schemas.microsoft.com/sharepoint/v3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265</TotalTime>
  <Words>655</Words>
  <Application>Microsoft Office PowerPoint</Application>
  <PresentationFormat>Widescreen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roboto-regular</vt:lpstr>
      <vt:lpstr>Wingdings</vt:lpstr>
      <vt:lpstr>Office Theme</vt:lpstr>
      <vt:lpstr>The Study guide, timetable tool (Lukkarikone), peppi and for students- website</vt:lpstr>
      <vt:lpstr>The Study guide, timetable tool, peppi and for students - website</vt:lpstr>
      <vt:lpstr>The Study guide</vt:lpstr>
      <vt:lpstr>Timetable Tool - Lukkarikone</vt:lpstr>
      <vt:lpstr>Peppi Student Registry</vt:lpstr>
      <vt:lpstr>Opiskelijan omat sivut, For Students - website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Polvinen Minna</dc:creator>
  <cp:lastModifiedBy>Polvinen Minna</cp:lastModifiedBy>
  <cp:revision>39</cp:revision>
  <cp:lastPrinted>2020-09-28T07:56:54Z</cp:lastPrinted>
  <dcterms:created xsi:type="dcterms:W3CDTF">2024-08-06T06:19:01Z</dcterms:created>
  <dcterms:modified xsi:type="dcterms:W3CDTF">2024-08-08T06:34:44Z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0x01010024C55B41993A414DABB8DD07ACBA0814</vt:lpwstr>
  </property>
</Properties>
</file>